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5" r:id="rId5"/>
    <p:sldId id="261" r:id="rId6"/>
    <p:sldId id="262" r:id="rId7"/>
    <p:sldId id="263" r:id="rId8"/>
    <p:sldId id="267" r:id="rId9"/>
    <p:sldId id="268" r:id="rId10"/>
    <p:sldId id="26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45D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3F8E-B3D6-4E78-ACFB-32AA5E9322E0}" type="datetimeFigureOut">
              <a:rPr lang="en-GB" smtClean="0"/>
              <a:t>04/02/2013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9AE-DF1D-4678-84D4-EB0EC0835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04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3F8E-B3D6-4E78-ACFB-32AA5E9322E0}" type="datetimeFigureOut">
              <a:rPr lang="en-GB" smtClean="0"/>
              <a:t>04/02/2013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9AE-DF1D-4678-84D4-EB0EC0835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67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3F8E-B3D6-4E78-ACFB-32AA5E9322E0}" type="datetimeFigureOut">
              <a:rPr lang="en-GB" smtClean="0"/>
              <a:t>04/02/2013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9AE-DF1D-4678-84D4-EB0EC0835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3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E8A083-5E17-41A4-9E5C-4C800B6DED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3F8E-B3D6-4E78-ACFB-32AA5E9322E0}" type="datetimeFigureOut">
              <a:rPr lang="en-GB" smtClean="0"/>
              <a:t>04/02/2013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9AE-DF1D-4678-84D4-EB0EC0835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00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3F8E-B3D6-4E78-ACFB-32AA5E9322E0}" type="datetimeFigureOut">
              <a:rPr lang="en-GB" smtClean="0"/>
              <a:t>04/02/2013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9AE-DF1D-4678-84D4-EB0EC0835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57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3F8E-B3D6-4E78-ACFB-32AA5E9322E0}" type="datetimeFigureOut">
              <a:rPr lang="en-GB" smtClean="0"/>
              <a:t>04/02/2013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9AE-DF1D-4678-84D4-EB0EC0835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59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3F8E-B3D6-4E78-ACFB-32AA5E9322E0}" type="datetimeFigureOut">
              <a:rPr lang="en-GB" smtClean="0"/>
              <a:t>04/02/2013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9AE-DF1D-4678-84D4-EB0EC0835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3F8E-B3D6-4E78-ACFB-32AA5E9322E0}" type="datetimeFigureOut">
              <a:rPr lang="en-GB" smtClean="0"/>
              <a:t>04/02/2013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9AE-DF1D-4678-84D4-EB0EC0835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9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3F8E-B3D6-4E78-ACFB-32AA5E9322E0}" type="datetimeFigureOut">
              <a:rPr lang="en-GB" smtClean="0"/>
              <a:t>04/02/2013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9AE-DF1D-4678-84D4-EB0EC0835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1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3F8E-B3D6-4E78-ACFB-32AA5E9322E0}" type="datetimeFigureOut">
              <a:rPr lang="en-GB" smtClean="0"/>
              <a:t>04/02/2013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9AE-DF1D-4678-84D4-EB0EC0835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0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3F8E-B3D6-4E78-ACFB-32AA5E9322E0}" type="datetimeFigureOut">
              <a:rPr lang="en-GB" smtClean="0"/>
              <a:t>04/02/2013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9AE-DF1D-4678-84D4-EB0EC0835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33F8E-B3D6-4E78-ACFB-32AA5E9322E0}" type="datetimeFigureOut">
              <a:rPr lang="en-GB" smtClean="0"/>
              <a:t>04/02/2013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A9AE-DF1D-4678-84D4-EB0EC0835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2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467850" cy="681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3" imgW="8101587" imgH="5828571" progId="PhotoshopElements.Image.3">
                  <p:embed/>
                </p:oleObj>
              </mc:Choice>
              <mc:Fallback>
                <p:oleObj name="Image" r:id="rId3" imgW="8101587" imgH="5828571" progId="PhotoshopElements.Image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467850" cy="681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479925" y="6397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85800" y="404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FFFF"/>
                </a:solidFill>
                <a:latin typeface="Trebuchet MS" pitchFamily="34" charset="0"/>
              </a:rPr>
              <a:t>THE TRUCKTRAIN PROJECT</a:t>
            </a:r>
            <a:endParaRPr lang="en-US" altLang="en-US" sz="4400">
              <a:solidFill>
                <a:srgbClr val="00FFFF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479925" y="3016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371600" y="2636838"/>
            <a:ext cx="6400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Trebuchet MS" pitchFamily="34" charset="0"/>
              </a:rPr>
              <a:t>REAL INNOVATION IN FREIGHT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479925" y="4097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832225" y="4076700"/>
            <a:ext cx="13083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FF66FF"/>
                </a:solidFill>
              </a:rPr>
              <a:t>Spring </a:t>
            </a:r>
            <a:r>
              <a:rPr lang="en-GB" sz="1800" b="1" dirty="0" smtClean="0">
                <a:solidFill>
                  <a:srgbClr val="FF66FF"/>
                </a:solidFill>
              </a:rPr>
              <a:t>2013</a:t>
            </a:r>
            <a:endParaRPr lang="en-US" sz="1800" b="1" dirty="0">
              <a:solidFill>
                <a:srgbClr val="FF66FF"/>
              </a:solidFill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479925" y="5176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52463" y="5013325"/>
            <a:ext cx="7848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b="1">
                <a:solidFill>
                  <a:srgbClr val="00FFFF"/>
                </a:solidFill>
                <a:latin typeface="Trebuchet MS" pitchFamily="34" charset="0"/>
              </a:rPr>
              <a:t>Prepared by TruckTrain Knowhow Ltd,</a:t>
            </a:r>
          </a:p>
          <a:p>
            <a:pPr algn="ctr" eaLnBrk="0" hangingPunct="0"/>
            <a:r>
              <a:rPr lang="en-US" altLang="en-US" sz="1600" b="1">
                <a:solidFill>
                  <a:srgbClr val="00FFFF"/>
                </a:solidFill>
                <a:latin typeface="Trebuchet MS" pitchFamily="34" charset="0"/>
              </a:rPr>
              <a:t>the Coventry University Enterprises  and Trucktrain Developments Ltd Company</a:t>
            </a:r>
            <a:endParaRPr lang="en-GB" altLang="en-GB" sz="2400">
              <a:solidFill>
                <a:srgbClr val="00FFFF"/>
              </a:solidFill>
              <a:latin typeface="Times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479925" y="6113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grpSp>
        <p:nvGrpSpPr>
          <p:cNvPr id="16400" name="Group 16"/>
          <p:cNvGrpSpPr>
            <a:grpSpLocks/>
          </p:cNvGrpSpPr>
          <p:nvPr/>
        </p:nvGrpSpPr>
        <p:grpSpPr bwMode="auto">
          <a:xfrm>
            <a:off x="1028700" y="6132513"/>
            <a:ext cx="7086600" cy="725487"/>
            <a:chOff x="336" y="3863"/>
            <a:chExt cx="5123" cy="457"/>
          </a:xfrm>
        </p:grpSpPr>
        <p:graphicFrame>
          <p:nvGraphicFramePr>
            <p:cNvPr id="16401" name="Object 17"/>
            <p:cNvGraphicFramePr>
              <a:graphicFrameLocks noChangeAspect="1"/>
            </p:cNvGraphicFramePr>
            <p:nvPr/>
          </p:nvGraphicFramePr>
          <p:xfrm>
            <a:off x="4704" y="3863"/>
            <a:ext cx="755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r:id="rId5" imgW="4216320" imgH="2552400" progId="">
                    <p:embed/>
                  </p:oleObj>
                </mc:Choice>
                <mc:Fallback>
                  <p:oleObj r:id="rId5" imgW="4216320" imgH="2552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863"/>
                          <a:ext cx="755" cy="457"/>
                        </a:xfrm>
                        <a:prstGeom prst="rect">
                          <a:avLst/>
                        </a:prstGeom>
                        <a:solidFill>
                          <a:srgbClr val="000066"/>
                        </a:solidFill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336" y="3966"/>
              <a:ext cx="10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b="1">
                  <a:solidFill>
                    <a:srgbClr val="66CCFF"/>
                  </a:solidFill>
                  <a:latin typeface="Skia" charset="0"/>
                </a:rPr>
                <a:t>TruckTrain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0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>
                <a:solidFill>
                  <a:srgbClr val="FFFF00"/>
                </a:solidFill>
                <a:latin typeface="Trebuchet MS" pitchFamily="34" charset="0"/>
              </a:rPr>
              <a:t>TRUCKTRAIN UNIQUE SELLING PROPOSITION</a:t>
            </a:r>
            <a:endParaRPr lang="en-US" sz="3600" b="1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229600" cy="4525963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b="1" dirty="0" err="1">
                <a:solidFill>
                  <a:srgbClr val="00FFFF"/>
                </a:solidFill>
                <a:latin typeface="Trebuchet MS" pitchFamily="34" charset="0"/>
              </a:rPr>
              <a:t>Trucktrain</a:t>
            </a:r>
            <a:r>
              <a:rPr lang="en-GB" sz="2400" b="1" dirty="0">
                <a:solidFill>
                  <a:srgbClr val="00FFFF"/>
                </a:solidFill>
                <a:latin typeface="Trebuchet MS" pitchFamily="34" charset="0"/>
              </a:rPr>
              <a:t> Knowhow will enable builders and operators to enter the fastest-growing freight market competitively: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rgbClr val="00FFFF"/>
                </a:solidFill>
                <a:latin typeface="Trebuchet MS" pitchFamily="34" charset="0"/>
              </a:rPr>
              <a:t>end-user driven business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rgbClr val="00FFFF"/>
                </a:solidFill>
                <a:latin typeface="Trebuchet MS" pitchFamily="34" charset="0"/>
              </a:rPr>
              <a:t>direct, user-to-user transits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rgbClr val="00FFFF"/>
                </a:solidFill>
                <a:latin typeface="Trebuchet MS" pitchFamily="34" charset="0"/>
              </a:rPr>
              <a:t>controlled transit environment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rgbClr val="00FFFF"/>
                </a:solidFill>
                <a:latin typeface="Trebuchet MS" pitchFamily="34" charset="0"/>
              </a:rPr>
              <a:t>passenger journey times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rgbClr val="00FFFF"/>
                </a:solidFill>
                <a:latin typeface="Trebuchet MS" pitchFamily="34" charset="0"/>
              </a:rPr>
              <a:t>passenger-quality time accuracy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rgbClr val="00FFFF"/>
                </a:solidFill>
                <a:latin typeface="Trebuchet MS" pitchFamily="34" charset="0"/>
              </a:rPr>
              <a:t>uninterruptible traceability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rgbClr val="00FFFF"/>
                </a:solidFill>
                <a:latin typeface="Trebuchet MS" pitchFamily="34" charset="0"/>
              </a:rPr>
              <a:t>use short, simple stations &amp; loops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rgbClr val="00FFFF"/>
                </a:solidFill>
                <a:latin typeface="Trebuchet MS" pitchFamily="34" charset="0"/>
              </a:rPr>
              <a:t>lean terminals and transits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rgbClr val="00FFFF"/>
                </a:solidFill>
                <a:latin typeface="Trebuchet MS" pitchFamily="34" charset="0"/>
              </a:rPr>
              <a:t>excellent productivity of cargo, vehicles, fuel, track and staff</a:t>
            </a:r>
          </a:p>
          <a:p>
            <a:pPr lvl="1">
              <a:lnSpc>
                <a:spcPct val="80000"/>
              </a:lnSpc>
            </a:pPr>
            <a:r>
              <a:rPr lang="en-GB" sz="2000" b="1" dirty="0">
                <a:solidFill>
                  <a:srgbClr val="00FFFF"/>
                </a:solidFill>
                <a:latin typeface="Trebuchet MS" pitchFamily="34" charset="0"/>
              </a:rPr>
              <a:t>low environmental profile</a:t>
            </a:r>
            <a:endParaRPr lang="en-US" sz="2000" b="1" dirty="0">
              <a:solidFill>
                <a:srgbClr val="00FFFF"/>
              </a:solidFill>
              <a:latin typeface="Trebuchet MS" pitchFamily="34" charset="0"/>
            </a:endParaRP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914400" y="6248400"/>
            <a:ext cx="6629400" cy="566738"/>
            <a:chOff x="576" y="4080"/>
            <a:chExt cx="4176" cy="240"/>
          </a:xfrm>
        </p:grpSpPr>
        <p:graphicFrame>
          <p:nvGraphicFramePr>
            <p:cNvPr id="40966" name="Object 6"/>
            <p:cNvGraphicFramePr>
              <a:graphicFrameLocks noChangeAspect="1"/>
            </p:cNvGraphicFramePr>
            <p:nvPr/>
          </p:nvGraphicFramePr>
          <p:xfrm>
            <a:off x="4137" y="4080"/>
            <a:ext cx="615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r:id="rId4" imgW="4216320" imgH="2552400" progId="">
                    <p:embed/>
                  </p:oleObj>
                </mc:Choice>
                <mc:Fallback>
                  <p:oleObj r:id="rId4" imgW="4216320" imgH="2552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7" y="4080"/>
                          <a:ext cx="615" cy="240"/>
                        </a:xfrm>
                        <a:prstGeom prst="rect">
                          <a:avLst/>
                        </a:prstGeom>
                        <a:solidFill>
                          <a:srgbClr val="0000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576" y="4164"/>
              <a:ext cx="77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Skia" charset="0"/>
                </a:rPr>
                <a:t>TruckTrain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1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Grp="1" noChangeAspect="1"/>
          </p:cNvGraphicFramePr>
          <p:nvPr>
            <p:ph/>
          </p:nvPr>
        </p:nvGraphicFramePr>
        <p:xfrm>
          <a:off x="468313" y="0"/>
          <a:ext cx="8137525" cy="674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Image" r:id="rId3" imgW="7339683" imgH="6082540" progId="PhotoshopElements.Image.3">
                  <p:embed/>
                </p:oleObj>
              </mc:Choice>
              <mc:Fallback>
                <p:oleObj name="Image" r:id="rId3" imgW="7339683" imgH="6082540" progId="PhotoshopElements.Image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0"/>
                        <a:ext cx="8137525" cy="674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914400" y="6248400"/>
            <a:ext cx="6629400" cy="566738"/>
            <a:chOff x="576" y="4080"/>
            <a:chExt cx="4176" cy="240"/>
          </a:xfrm>
        </p:grpSpPr>
        <p:graphicFrame>
          <p:nvGraphicFramePr>
            <p:cNvPr id="8199" name="Object 7"/>
            <p:cNvGraphicFramePr>
              <a:graphicFrameLocks noChangeAspect="1"/>
            </p:cNvGraphicFramePr>
            <p:nvPr/>
          </p:nvGraphicFramePr>
          <p:xfrm>
            <a:off x="4137" y="4080"/>
            <a:ext cx="615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r:id="rId5" imgW="4216320" imgH="2552400" progId="">
                    <p:embed/>
                  </p:oleObj>
                </mc:Choice>
                <mc:Fallback>
                  <p:oleObj r:id="rId5" imgW="4216320" imgH="2552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7" y="4080"/>
                          <a:ext cx="615" cy="240"/>
                        </a:xfrm>
                        <a:prstGeom prst="rect">
                          <a:avLst/>
                        </a:prstGeom>
                        <a:solidFill>
                          <a:srgbClr val="0000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576" y="4164"/>
              <a:ext cx="77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Skia" charset="0"/>
                </a:rPr>
                <a:t>TruckTrain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3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Grp="1" noChangeAspect="1"/>
          </p:cNvGraphicFramePr>
          <p:nvPr>
            <p:ph/>
          </p:nvPr>
        </p:nvGraphicFramePr>
        <p:xfrm>
          <a:off x="468313" y="0"/>
          <a:ext cx="8137525" cy="674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Image" r:id="rId3" imgW="7339683" imgH="6082540" progId="PhotoshopElements.Image.3">
                  <p:embed/>
                </p:oleObj>
              </mc:Choice>
              <mc:Fallback>
                <p:oleObj name="Image" r:id="rId3" imgW="7339683" imgH="6082540" progId="PhotoshopElements.Image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0"/>
                        <a:ext cx="8137525" cy="674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79613" y="211138"/>
            <a:ext cx="4983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3200" b="1">
                <a:solidFill>
                  <a:srgbClr val="FFFF00"/>
                </a:solidFill>
                <a:latin typeface="Trebuchet MS" pitchFamily="34" charset="0"/>
              </a:rPr>
              <a:t>THE TRUCKTRAIN FAMILY</a:t>
            </a:r>
            <a:endParaRPr lang="en-US" sz="3200" b="1">
              <a:solidFill>
                <a:srgbClr val="FFFF00"/>
              </a:solidFill>
              <a:latin typeface="Trebuchet MS" pitchFamily="34" charset="0"/>
            </a:endParaRP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914400" y="6248400"/>
            <a:ext cx="6629400" cy="566738"/>
            <a:chOff x="576" y="4080"/>
            <a:chExt cx="4176" cy="240"/>
          </a:xfrm>
        </p:grpSpPr>
        <p:graphicFrame>
          <p:nvGraphicFramePr>
            <p:cNvPr id="8199" name="Object 7"/>
            <p:cNvGraphicFramePr>
              <a:graphicFrameLocks noChangeAspect="1"/>
            </p:cNvGraphicFramePr>
            <p:nvPr/>
          </p:nvGraphicFramePr>
          <p:xfrm>
            <a:off x="4137" y="4080"/>
            <a:ext cx="615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r:id="rId5" imgW="4216320" imgH="2552400" progId="">
                    <p:embed/>
                  </p:oleObj>
                </mc:Choice>
                <mc:Fallback>
                  <p:oleObj r:id="rId5" imgW="4216320" imgH="2552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7" y="4080"/>
                          <a:ext cx="615" cy="240"/>
                        </a:xfrm>
                        <a:prstGeom prst="rect">
                          <a:avLst/>
                        </a:prstGeom>
                        <a:solidFill>
                          <a:srgbClr val="0000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576" y="4164"/>
              <a:ext cx="77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Skia" charset="0"/>
                </a:rPr>
                <a:t>TruckTrain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4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7" y="692696"/>
            <a:ext cx="7268706" cy="440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001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altLang="en-GB" sz="3200" b="1" dirty="0">
                <a:solidFill>
                  <a:srgbClr val="FFFF00"/>
                </a:solidFill>
              </a:rPr>
              <a:t>DIRECT-LOAD FMU</a:t>
            </a:r>
            <a:endParaRPr lang="en-GB" altLang="en-GB" sz="4800" dirty="0">
              <a:solidFill>
                <a:srgbClr val="FFFF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627784" y="5622581"/>
            <a:ext cx="39808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GB" b="1" dirty="0">
                <a:solidFill>
                  <a:srgbClr val="FFFF00"/>
                </a:solidFill>
                <a:latin typeface="Palatino" charset="0"/>
              </a:rPr>
              <a:t>FACTORY-WAREHOUSE SHUTTLE</a:t>
            </a: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914400" y="6248400"/>
            <a:ext cx="6629400" cy="566738"/>
            <a:chOff x="576" y="4080"/>
            <a:chExt cx="4176" cy="240"/>
          </a:xfrm>
        </p:grpSpPr>
        <p:graphicFrame>
          <p:nvGraphicFramePr>
            <p:cNvPr id="7175" name="Object 7"/>
            <p:cNvGraphicFramePr>
              <a:graphicFrameLocks noChangeAspect="1"/>
            </p:cNvGraphicFramePr>
            <p:nvPr/>
          </p:nvGraphicFramePr>
          <p:xfrm>
            <a:off x="4137" y="4080"/>
            <a:ext cx="615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r:id="rId4" imgW="4216320" imgH="2552400" progId="">
                    <p:embed/>
                  </p:oleObj>
                </mc:Choice>
                <mc:Fallback>
                  <p:oleObj r:id="rId4" imgW="4216320" imgH="2552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7" y="4080"/>
                          <a:ext cx="615" cy="240"/>
                        </a:xfrm>
                        <a:prstGeom prst="rect">
                          <a:avLst/>
                        </a:prstGeom>
                        <a:solidFill>
                          <a:srgbClr val="0000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576" y="4164"/>
              <a:ext cx="733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0066"/>
                  </a:solidFill>
                  <a:latin typeface="Skia" charset="0"/>
                </a:rPr>
                <a:t>TruckTrain</a:t>
              </a:r>
              <a:endParaRPr lang="en-GB" altLang="en-GB" sz="1600" b="1">
                <a:latin typeface="Ski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7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TRUCKTRAIN TECHNICAL PROFILE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45DBF9"/>
                </a:solidFill>
              </a:rPr>
              <a:t>Freight Multiple Unit: 2-10 cars; 4-20 TEU/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45DBF9"/>
                </a:solidFill>
              </a:rPr>
              <a:t>	</a:t>
            </a:r>
            <a:r>
              <a:rPr lang="en-GB" sz="2400" b="1" dirty="0" smtClean="0">
                <a:solidFill>
                  <a:srgbClr val="45DBF9"/>
                </a:solidFill>
              </a:rPr>
              <a:t>20 </a:t>
            </a:r>
            <a:r>
              <a:rPr lang="en-GB" sz="2400" b="1" dirty="0" err="1" smtClean="0">
                <a:solidFill>
                  <a:srgbClr val="45DBF9"/>
                </a:solidFill>
              </a:rPr>
              <a:t>ft</a:t>
            </a:r>
            <a:r>
              <a:rPr lang="en-GB" sz="2400" b="1" dirty="0" smtClean="0">
                <a:solidFill>
                  <a:srgbClr val="45DBF9"/>
                </a:solidFill>
              </a:rPr>
              <a:t>, 30 </a:t>
            </a:r>
            <a:r>
              <a:rPr lang="en-GB" sz="2400" b="1" dirty="0" err="1" smtClean="0">
                <a:solidFill>
                  <a:srgbClr val="45DBF9"/>
                </a:solidFill>
              </a:rPr>
              <a:t>ft</a:t>
            </a:r>
            <a:r>
              <a:rPr lang="en-GB" sz="2400" b="1" dirty="0" smtClean="0">
                <a:solidFill>
                  <a:srgbClr val="45DBF9"/>
                </a:solidFill>
              </a:rPr>
              <a:t>, 40ft, 45’ boxes &amp; tanks</a:t>
            </a:r>
          </a:p>
          <a:p>
            <a:r>
              <a:rPr lang="en-GB" sz="2400" b="1" dirty="0" smtClean="0">
                <a:solidFill>
                  <a:srgbClr val="45DBF9"/>
                </a:solidFill>
              </a:rPr>
              <a:t>W6A, W8, or W10/12 compatible</a:t>
            </a:r>
          </a:p>
          <a:p>
            <a:r>
              <a:rPr lang="en-GB" sz="2400" b="1" dirty="0" smtClean="0">
                <a:solidFill>
                  <a:srgbClr val="45DBF9"/>
                </a:solidFill>
              </a:rPr>
              <a:t>Diesel-electric and/or 25KV/750V</a:t>
            </a:r>
          </a:p>
          <a:p>
            <a:r>
              <a:rPr lang="en-GB" sz="2400" b="1" dirty="0">
                <a:solidFill>
                  <a:srgbClr val="45DBF9"/>
                </a:solidFill>
              </a:rPr>
              <a:t>All axles powered &amp; </a:t>
            </a:r>
            <a:r>
              <a:rPr lang="en-GB" sz="2400" b="1" dirty="0" smtClean="0">
                <a:solidFill>
                  <a:srgbClr val="45DBF9"/>
                </a:solidFill>
              </a:rPr>
              <a:t>braked</a:t>
            </a:r>
          </a:p>
          <a:p>
            <a:r>
              <a:rPr lang="en-GB" sz="2400" b="1" dirty="0" smtClean="0">
                <a:solidFill>
                  <a:srgbClr val="45DBF9"/>
                </a:solidFill>
              </a:rPr>
              <a:t>Continuous Monitoring of cargo location/integrity/condition</a:t>
            </a:r>
          </a:p>
          <a:p>
            <a:r>
              <a:rPr lang="en-GB" sz="2400" b="1" dirty="0" smtClean="0">
                <a:solidFill>
                  <a:srgbClr val="45DBF9"/>
                </a:solidFill>
              </a:rPr>
              <a:t>160 </a:t>
            </a:r>
            <a:r>
              <a:rPr lang="en-GB" sz="2400" b="1" dirty="0" err="1" smtClean="0">
                <a:solidFill>
                  <a:srgbClr val="45DBF9"/>
                </a:solidFill>
              </a:rPr>
              <a:t>Kph</a:t>
            </a:r>
            <a:r>
              <a:rPr lang="en-GB" sz="2400" b="1" dirty="0" smtClean="0">
                <a:solidFill>
                  <a:srgbClr val="45DBF9"/>
                </a:solidFill>
              </a:rPr>
              <a:t> with passenger train dynamics</a:t>
            </a:r>
          </a:p>
          <a:p>
            <a:r>
              <a:rPr lang="en-GB" sz="2400" b="1" dirty="0" smtClean="0">
                <a:solidFill>
                  <a:srgbClr val="45DBF9"/>
                </a:solidFill>
              </a:rPr>
              <a:t>Terminal length 46-250 metres, no run-round</a:t>
            </a:r>
            <a:endParaRPr lang="en-GB" sz="2400" b="1" dirty="0">
              <a:solidFill>
                <a:srgbClr val="45DBF9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 b="1" dirty="0" smtClean="0">
                <a:solidFill>
                  <a:srgbClr val="45DBF9"/>
                </a:solidFill>
              </a:rPr>
              <a:t>Operate over 95% of Network Rail lines</a:t>
            </a:r>
          </a:p>
          <a:p>
            <a:pPr>
              <a:lnSpc>
                <a:spcPct val="80000"/>
              </a:lnSpc>
            </a:pPr>
            <a:r>
              <a:rPr lang="en-GB" sz="2400" b="1" dirty="0" smtClean="0">
                <a:solidFill>
                  <a:srgbClr val="45DBF9"/>
                </a:solidFill>
              </a:rPr>
              <a:t>Continuous Monitoring of Cargo, Train and Crew</a:t>
            </a:r>
            <a:endParaRPr lang="en-US" sz="2400" b="1" dirty="0" smtClean="0">
              <a:solidFill>
                <a:srgbClr val="45DBF9"/>
              </a:solidFill>
            </a:endParaRPr>
          </a:p>
          <a:p>
            <a:endParaRPr lang="en-GB" sz="2400" b="1" dirty="0">
              <a:solidFill>
                <a:srgbClr val="45D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altLang="en-GB" sz="3600" b="1">
                <a:solidFill>
                  <a:srgbClr val="FFFF00"/>
                </a:solidFill>
                <a:latin typeface="Trebuchet MS" pitchFamily="34" charset="0"/>
              </a:rPr>
              <a:t>LOGISTICS ENGINEERING</a:t>
            </a:r>
            <a:endParaRPr lang="en-US" sz="3600" b="1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>
                <a:solidFill>
                  <a:srgbClr val="00FFFF"/>
                </a:solidFill>
              </a:rPr>
              <a:t>Trucktrain provides the opportunity for radical Railfreight performance improvement:</a:t>
            </a:r>
          </a:p>
          <a:p>
            <a:pPr lvl="1">
              <a:lnSpc>
                <a:spcPct val="90000"/>
              </a:lnSpc>
            </a:pPr>
            <a:r>
              <a:rPr lang="en-GB" b="1">
                <a:solidFill>
                  <a:srgbClr val="00FFFF"/>
                </a:solidFill>
              </a:rPr>
              <a:t>Journey Times and Reliability</a:t>
            </a:r>
          </a:p>
          <a:p>
            <a:pPr lvl="1">
              <a:lnSpc>
                <a:spcPct val="90000"/>
              </a:lnSpc>
            </a:pPr>
            <a:r>
              <a:rPr lang="en-GB" b="1">
                <a:solidFill>
                  <a:srgbClr val="00FFFF"/>
                </a:solidFill>
              </a:rPr>
              <a:t>Service Frequency to Customers’ premises</a:t>
            </a:r>
          </a:p>
          <a:p>
            <a:pPr lvl="1">
              <a:lnSpc>
                <a:spcPct val="90000"/>
              </a:lnSpc>
            </a:pPr>
            <a:r>
              <a:rPr lang="en-GB" b="1">
                <a:solidFill>
                  <a:srgbClr val="00FFFF"/>
                </a:solidFill>
              </a:rPr>
              <a:t>Round-the-Clock operation</a:t>
            </a:r>
          </a:p>
          <a:p>
            <a:pPr lvl="1">
              <a:lnSpc>
                <a:spcPct val="90000"/>
              </a:lnSpc>
            </a:pPr>
            <a:r>
              <a:rPr lang="en-GB" b="1">
                <a:solidFill>
                  <a:srgbClr val="00FFFF"/>
                </a:solidFill>
              </a:rPr>
              <a:t>Uninterruptible, continuous Monitoring</a:t>
            </a:r>
          </a:p>
          <a:p>
            <a:pPr lvl="1">
              <a:lnSpc>
                <a:spcPct val="90000"/>
              </a:lnSpc>
            </a:pPr>
            <a:r>
              <a:rPr lang="en-GB" b="1">
                <a:solidFill>
                  <a:srgbClr val="00FFFF"/>
                </a:solidFill>
              </a:rPr>
              <a:t>Real Fuel and Emissions benefits</a:t>
            </a:r>
          </a:p>
          <a:p>
            <a:pPr lvl="1">
              <a:lnSpc>
                <a:spcPct val="90000"/>
              </a:lnSpc>
            </a:pPr>
            <a:r>
              <a:rPr lang="en-GB" b="1">
                <a:solidFill>
                  <a:srgbClr val="00FFFF"/>
                </a:solidFill>
              </a:rPr>
              <a:t>Significant Transit Cost Improvement</a:t>
            </a:r>
            <a:endParaRPr lang="en-US" b="1">
              <a:solidFill>
                <a:srgbClr val="00FFFF"/>
              </a:solidFill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914400" y="6248400"/>
            <a:ext cx="6629400" cy="566738"/>
            <a:chOff x="576" y="4080"/>
            <a:chExt cx="4176" cy="240"/>
          </a:xfrm>
        </p:grpSpPr>
        <p:graphicFrame>
          <p:nvGraphicFramePr>
            <p:cNvPr id="24581" name="Object 5"/>
            <p:cNvGraphicFramePr>
              <a:graphicFrameLocks noChangeAspect="1"/>
            </p:cNvGraphicFramePr>
            <p:nvPr/>
          </p:nvGraphicFramePr>
          <p:xfrm>
            <a:off x="4137" y="4080"/>
            <a:ext cx="615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r:id="rId3" imgW="4216320" imgH="2552400" progId="">
                    <p:embed/>
                  </p:oleObj>
                </mc:Choice>
                <mc:Fallback>
                  <p:oleObj r:id="rId3" imgW="4216320" imgH="2552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7" y="4080"/>
                          <a:ext cx="615" cy="240"/>
                        </a:xfrm>
                        <a:prstGeom prst="rect">
                          <a:avLst/>
                        </a:prstGeom>
                        <a:solidFill>
                          <a:srgbClr val="0000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576" y="4164"/>
              <a:ext cx="733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0066"/>
                  </a:solidFill>
                  <a:latin typeface="Skia" charset="0"/>
                </a:rPr>
                <a:t>TruckTrain</a:t>
              </a:r>
              <a:endParaRPr lang="en-GB" altLang="en-GB" sz="1600" b="1">
                <a:latin typeface="Ski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6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978511" y="384175"/>
            <a:ext cx="5145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3200" b="1" dirty="0">
                <a:solidFill>
                  <a:srgbClr val="FFFF00"/>
                </a:solidFill>
              </a:rPr>
              <a:t>JOURNEY TIME ADVANTAGES</a:t>
            </a:r>
            <a:endParaRPr lang="en-GB" altLang="en-GB" sz="3200" b="1" dirty="0">
              <a:solidFill>
                <a:srgbClr val="FFFF00"/>
              </a:solidFill>
            </a:endParaRP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914400" y="6248400"/>
            <a:ext cx="6629400" cy="566738"/>
            <a:chOff x="576" y="4080"/>
            <a:chExt cx="4176" cy="240"/>
          </a:xfrm>
        </p:grpSpPr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4137" y="4080"/>
            <a:ext cx="615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r:id="rId3" imgW="4216320" imgH="2552400" progId="">
                    <p:embed/>
                  </p:oleObj>
                </mc:Choice>
                <mc:Fallback>
                  <p:oleObj r:id="rId3" imgW="4216320" imgH="2552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7" y="4080"/>
                          <a:ext cx="615" cy="240"/>
                        </a:xfrm>
                        <a:prstGeom prst="rect">
                          <a:avLst/>
                        </a:prstGeom>
                        <a:solidFill>
                          <a:srgbClr val="0000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576" y="4164"/>
              <a:ext cx="77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Skia" charset="0"/>
                </a:rPr>
                <a:t>TruckTrain</a:t>
              </a:r>
            </a:p>
          </p:txBody>
        </p:sp>
      </p:grp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0" y="1341438"/>
            <a:ext cx="8991600" cy="4481512"/>
            <a:chOff x="0" y="845"/>
            <a:chExt cx="5664" cy="2823"/>
          </a:xfrm>
        </p:grpSpPr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1008" y="845"/>
              <a:ext cx="35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Short road trip length allows both shorter delivery times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and less environmental pressure </a:t>
              </a: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>
              <a:off x="960" y="1181"/>
              <a:ext cx="0" cy="2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>
              <a:off x="960" y="3437"/>
              <a:ext cx="45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960" y="1474"/>
              <a:ext cx="336" cy="14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4800" y="2920"/>
              <a:ext cx="864" cy="14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3792" y="2920"/>
              <a:ext cx="432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2562" y="1475"/>
              <a:ext cx="144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2256" y="2920"/>
              <a:ext cx="432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7" name="Rectangle 15"/>
            <p:cNvSpPr>
              <a:spLocks noChangeArrowheads="1"/>
            </p:cNvSpPr>
            <p:nvPr/>
          </p:nvSpPr>
          <p:spPr bwMode="auto">
            <a:xfrm>
              <a:off x="960" y="2920"/>
              <a:ext cx="816" cy="14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33808" name="Rectangle 16"/>
            <p:cNvSpPr>
              <a:spLocks noChangeArrowheads="1"/>
            </p:cNvSpPr>
            <p:nvPr/>
          </p:nvSpPr>
          <p:spPr bwMode="auto">
            <a:xfrm>
              <a:off x="3016" y="1475"/>
              <a:ext cx="499" cy="14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>
              <a:off x="1247" y="1475"/>
              <a:ext cx="1296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2688" y="2920"/>
              <a:ext cx="110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1" name="Text Box 19"/>
            <p:cNvSpPr txBox="1">
              <a:spLocks noChangeArrowheads="1"/>
            </p:cNvSpPr>
            <p:nvPr/>
          </p:nvSpPr>
          <p:spPr bwMode="auto">
            <a:xfrm>
              <a:off x="960" y="2381"/>
              <a:ext cx="65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Schedule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Interval</a:t>
              </a:r>
            </a:p>
          </p:txBody>
        </p:sp>
        <p:sp>
          <p:nvSpPr>
            <p:cNvPr id="33812" name="Text Box 20"/>
            <p:cNvSpPr txBox="1">
              <a:spLocks noChangeArrowheads="1"/>
            </p:cNvSpPr>
            <p:nvPr/>
          </p:nvSpPr>
          <p:spPr bwMode="auto">
            <a:xfrm>
              <a:off x="1791" y="1706"/>
              <a:ext cx="62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No Train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Merge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Time</a:t>
              </a:r>
            </a:p>
          </p:txBody>
        </p:sp>
        <p:sp>
          <p:nvSpPr>
            <p:cNvPr id="33813" name="Text Box 21"/>
            <p:cNvSpPr txBox="1">
              <a:spLocks noChangeArrowheads="1"/>
            </p:cNvSpPr>
            <p:nvPr/>
          </p:nvSpPr>
          <p:spPr bwMode="auto">
            <a:xfrm>
              <a:off x="2200" y="1979"/>
              <a:ext cx="64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Train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Journey 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Time</a:t>
              </a:r>
            </a:p>
          </p:txBody>
        </p:sp>
        <p:sp>
          <p:nvSpPr>
            <p:cNvPr id="33814" name="Rectangle 22"/>
            <p:cNvSpPr>
              <a:spLocks noChangeArrowheads="1"/>
            </p:cNvSpPr>
            <p:nvPr/>
          </p:nvSpPr>
          <p:spPr bwMode="auto">
            <a:xfrm>
              <a:off x="2736" y="1977"/>
              <a:ext cx="62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Train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Disperse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Time</a:t>
              </a:r>
            </a:p>
          </p:txBody>
        </p:sp>
        <p:sp>
          <p:nvSpPr>
            <p:cNvPr id="33815" name="Text Box 23"/>
            <p:cNvSpPr txBox="1">
              <a:spLocks noChangeArrowheads="1"/>
            </p:cNvSpPr>
            <p:nvPr/>
          </p:nvSpPr>
          <p:spPr bwMode="auto">
            <a:xfrm>
              <a:off x="4320" y="2093"/>
              <a:ext cx="91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Point-of-use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Inventory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&amp; Delay Time</a:t>
              </a:r>
            </a:p>
          </p:txBody>
        </p:sp>
        <p:sp>
          <p:nvSpPr>
            <p:cNvPr id="33816" name="Text Box 24"/>
            <p:cNvSpPr txBox="1">
              <a:spLocks noChangeArrowheads="1"/>
            </p:cNvSpPr>
            <p:nvPr/>
          </p:nvSpPr>
          <p:spPr bwMode="auto">
            <a:xfrm>
              <a:off x="4464" y="989"/>
              <a:ext cx="889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Saving: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Inventory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&amp; Restocking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Time</a:t>
              </a:r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3515" y="1253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8" name="Line 26"/>
            <p:cNvSpPr>
              <a:spLocks noChangeShapeType="1"/>
            </p:cNvSpPr>
            <p:nvPr/>
          </p:nvSpPr>
          <p:spPr bwMode="auto">
            <a:xfrm flipV="1">
              <a:off x="5664" y="1613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3515" y="1709"/>
              <a:ext cx="2149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>
              <a:off x="1296" y="2717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 flipH="1" flipV="1">
              <a:off x="1104" y="1613"/>
              <a:ext cx="144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auto">
            <a:xfrm>
              <a:off x="1824" y="2237"/>
              <a:ext cx="528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 flipH="1" flipV="1">
              <a:off x="1536" y="1613"/>
              <a:ext cx="24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4" name="Line 32"/>
            <p:cNvSpPr>
              <a:spLocks noChangeShapeType="1"/>
            </p:cNvSpPr>
            <p:nvPr/>
          </p:nvSpPr>
          <p:spPr bwMode="auto">
            <a:xfrm flipH="1" flipV="1">
              <a:off x="2400" y="1613"/>
              <a:ext cx="26" cy="4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5" name="Line 33"/>
            <p:cNvSpPr>
              <a:spLocks noChangeShapeType="1"/>
            </p:cNvSpPr>
            <p:nvPr/>
          </p:nvSpPr>
          <p:spPr bwMode="auto">
            <a:xfrm>
              <a:off x="2352" y="2477"/>
              <a:ext cx="768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6" name="Line 34"/>
            <p:cNvSpPr>
              <a:spLocks noChangeShapeType="1"/>
            </p:cNvSpPr>
            <p:nvPr/>
          </p:nvSpPr>
          <p:spPr bwMode="auto">
            <a:xfrm flipH="1" flipV="1">
              <a:off x="2608" y="1616"/>
              <a:ext cx="272" cy="3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7" name="Line 35"/>
            <p:cNvSpPr>
              <a:spLocks noChangeShapeType="1"/>
            </p:cNvSpPr>
            <p:nvPr/>
          </p:nvSpPr>
          <p:spPr bwMode="auto">
            <a:xfrm>
              <a:off x="2880" y="2477"/>
              <a:ext cx="1008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8" name="Line 36"/>
            <p:cNvSpPr>
              <a:spLocks noChangeShapeType="1"/>
            </p:cNvSpPr>
            <p:nvPr/>
          </p:nvSpPr>
          <p:spPr bwMode="auto">
            <a:xfrm flipH="1" flipV="1">
              <a:off x="3152" y="1616"/>
              <a:ext cx="1180" cy="7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9" name="Line 37"/>
            <p:cNvSpPr>
              <a:spLocks noChangeShapeType="1"/>
            </p:cNvSpPr>
            <p:nvPr/>
          </p:nvSpPr>
          <p:spPr bwMode="auto">
            <a:xfrm>
              <a:off x="4704" y="2621"/>
              <a:ext cx="38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>
              <a:off x="2699" y="1475"/>
              <a:ext cx="336" cy="14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31" name="Rectangle 39"/>
            <p:cNvSpPr>
              <a:spLocks noChangeArrowheads="1"/>
            </p:cNvSpPr>
            <p:nvPr/>
          </p:nvSpPr>
          <p:spPr bwMode="auto">
            <a:xfrm>
              <a:off x="4224" y="2920"/>
              <a:ext cx="576" cy="14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32" name="Text Box 40"/>
            <p:cNvSpPr txBox="1">
              <a:spLocks noChangeArrowheads="1"/>
            </p:cNvSpPr>
            <p:nvPr/>
          </p:nvSpPr>
          <p:spPr bwMode="auto">
            <a:xfrm>
              <a:off x="3334" y="1979"/>
              <a:ext cx="44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Road 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Trip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Time</a:t>
              </a:r>
            </a:p>
          </p:txBody>
        </p:sp>
        <p:sp>
          <p:nvSpPr>
            <p:cNvPr id="33833" name="Line 41"/>
            <p:cNvSpPr>
              <a:spLocks noChangeShapeType="1"/>
            </p:cNvSpPr>
            <p:nvPr/>
          </p:nvSpPr>
          <p:spPr bwMode="auto">
            <a:xfrm flipH="1" flipV="1">
              <a:off x="2880" y="1616"/>
              <a:ext cx="680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34" name="Line 42"/>
            <p:cNvSpPr>
              <a:spLocks noChangeShapeType="1"/>
            </p:cNvSpPr>
            <p:nvPr/>
          </p:nvSpPr>
          <p:spPr bwMode="auto">
            <a:xfrm>
              <a:off x="3560" y="2478"/>
              <a:ext cx="952" cy="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35" name="Text Box 43"/>
            <p:cNvSpPr txBox="1">
              <a:spLocks noChangeArrowheads="1"/>
            </p:cNvSpPr>
            <p:nvPr/>
          </p:nvSpPr>
          <p:spPr bwMode="auto">
            <a:xfrm>
              <a:off x="1882" y="1207"/>
              <a:ext cx="4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800" b="1">
                  <a:solidFill>
                    <a:srgbClr val="00FFFF"/>
                  </a:solidFill>
                  <a:latin typeface="Trebuchet MS" pitchFamily="34" charset="0"/>
                </a:rPr>
                <a:t>+10%</a:t>
              </a:r>
              <a:endParaRPr lang="en-GB" altLang="en-GB" sz="2400">
                <a:solidFill>
                  <a:srgbClr val="00FFFF"/>
                </a:solidFill>
                <a:latin typeface="Times" charset="0"/>
              </a:endParaRPr>
            </a:p>
          </p:txBody>
        </p:sp>
        <p:sp>
          <p:nvSpPr>
            <p:cNvPr id="33836" name="Text Box 44"/>
            <p:cNvSpPr txBox="1">
              <a:spLocks noChangeArrowheads="1"/>
            </p:cNvSpPr>
            <p:nvPr/>
          </p:nvSpPr>
          <p:spPr bwMode="auto">
            <a:xfrm>
              <a:off x="1872" y="3437"/>
              <a:ext cx="20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800" b="1">
                  <a:solidFill>
                    <a:srgbClr val="00FFFF"/>
                  </a:solidFill>
                  <a:latin typeface="Trebuchet MS" pitchFamily="34" charset="0"/>
                </a:rPr>
                <a:t>JUST-IN-TIME TRANSIT TIMES</a:t>
              </a:r>
            </a:p>
          </p:txBody>
        </p:sp>
        <p:sp>
          <p:nvSpPr>
            <p:cNvPr id="33837" name="Rectangle 45"/>
            <p:cNvSpPr>
              <a:spLocks noChangeArrowheads="1"/>
            </p:cNvSpPr>
            <p:nvPr/>
          </p:nvSpPr>
          <p:spPr bwMode="auto">
            <a:xfrm>
              <a:off x="1791" y="2920"/>
              <a:ext cx="480" cy="14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38" name="Text Box 46"/>
            <p:cNvSpPr txBox="1">
              <a:spLocks noChangeArrowheads="1"/>
            </p:cNvSpPr>
            <p:nvPr/>
          </p:nvSpPr>
          <p:spPr bwMode="auto">
            <a:xfrm>
              <a:off x="1247" y="1797"/>
              <a:ext cx="64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No Road 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Trip</a:t>
              </a:r>
            </a:p>
            <a:p>
              <a:pPr eaLnBrk="0" hangingPunct="0"/>
              <a:r>
                <a:rPr lang="en-GB" altLang="en-GB" sz="1600" b="1">
                  <a:solidFill>
                    <a:srgbClr val="00FFFF"/>
                  </a:solidFill>
                  <a:latin typeface="Trebuchet MS" pitchFamily="34" charset="0"/>
                </a:rPr>
                <a:t>Time</a:t>
              </a:r>
            </a:p>
          </p:txBody>
        </p:sp>
        <p:sp>
          <p:nvSpPr>
            <p:cNvPr id="33839" name="Line 47"/>
            <p:cNvSpPr>
              <a:spLocks noChangeShapeType="1"/>
            </p:cNvSpPr>
            <p:nvPr/>
          </p:nvSpPr>
          <p:spPr bwMode="auto">
            <a:xfrm>
              <a:off x="1584" y="2381"/>
              <a:ext cx="33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40" name="Line 48"/>
            <p:cNvSpPr>
              <a:spLocks noChangeShapeType="1"/>
            </p:cNvSpPr>
            <p:nvPr/>
          </p:nvSpPr>
          <p:spPr bwMode="auto">
            <a:xfrm flipH="1" flipV="1">
              <a:off x="1338" y="1616"/>
              <a:ext cx="198" cy="2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41" name="AutoShape 49"/>
            <p:cNvSpPr>
              <a:spLocks noChangeArrowheads="1"/>
            </p:cNvSpPr>
            <p:nvPr/>
          </p:nvSpPr>
          <p:spPr bwMode="auto">
            <a:xfrm>
              <a:off x="0" y="1188"/>
              <a:ext cx="955" cy="726"/>
            </a:xfrm>
            <a:prstGeom prst="homePlate">
              <a:avLst>
                <a:gd name="adj" fmla="val 32886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GB" altLang="en-GB" sz="1600" b="1">
                  <a:solidFill>
                    <a:schemeClr val="bg2">
                      <a:lumMod val="75000"/>
                    </a:schemeClr>
                  </a:solidFill>
                  <a:latin typeface="Trebuchet MS" pitchFamily="34" charset="0"/>
                </a:rPr>
                <a:t>Short-train</a:t>
              </a:r>
            </a:p>
            <a:p>
              <a:pPr algn="ctr" eaLnBrk="0" hangingPunct="0"/>
              <a:r>
                <a:rPr lang="en-GB" altLang="en-GB" sz="1600" b="1">
                  <a:solidFill>
                    <a:schemeClr val="bg2">
                      <a:lumMod val="75000"/>
                    </a:schemeClr>
                  </a:solidFill>
                  <a:latin typeface="Trebuchet MS" pitchFamily="34" charset="0"/>
                </a:rPr>
                <a:t>with Many</a:t>
              </a:r>
            </a:p>
            <a:p>
              <a:pPr algn="ctr" eaLnBrk="0" hangingPunct="0"/>
              <a:r>
                <a:rPr lang="en-GB" altLang="en-GB" sz="1600" b="1">
                  <a:solidFill>
                    <a:schemeClr val="bg2">
                      <a:lumMod val="75000"/>
                    </a:schemeClr>
                  </a:solidFill>
                  <a:latin typeface="Trebuchet MS" pitchFamily="34" charset="0"/>
                </a:rPr>
                <a:t>Small </a:t>
              </a:r>
            </a:p>
            <a:p>
              <a:pPr algn="ctr" eaLnBrk="0" hangingPunct="0"/>
              <a:r>
                <a:rPr lang="en-GB" altLang="en-GB" sz="1600" b="1">
                  <a:solidFill>
                    <a:schemeClr val="bg2">
                      <a:lumMod val="75000"/>
                    </a:schemeClr>
                  </a:solidFill>
                  <a:latin typeface="Trebuchet MS" pitchFamily="34" charset="0"/>
                </a:rPr>
                <a:t>Terminals</a:t>
              </a:r>
              <a:endParaRPr lang="en-US" sz="160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33842" name="AutoShape 50"/>
            <p:cNvSpPr>
              <a:spLocks noChangeArrowheads="1"/>
            </p:cNvSpPr>
            <p:nvPr/>
          </p:nvSpPr>
          <p:spPr bwMode="auto">
            <a:xfrm>
              <a:off x="0" y="2640"/>
              <a:ext cx="955" cy="725"/>
            </a:xfrm>
            <a:prstGeom prst="homePlate">
              <a:avLst>
                <a:gd name="adj" fmla="val 32931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GB" altLang="en-GB" sz="1600" b="1" dirty="0">
                  <a:solidFill>
                    <a:schemeClr val="bg2">
                      <a:lumMod val="75000"/>
                    </a:schemeClr>
                  </a:solidFill>
                  <a:latin typeface="Trebuchet MS" pitchFamily="34" charset="0"/>
                </a:rPr>
                <a:t>Long-train</a:t>
              </a:r>
            </a:p>
            <a:p>
              <a:pPr algn="ctr" eaLnBrk="0" hangingPunct="0"/>
              <a:r>
                <a:rPr lang="en-GB" altLang="en-GB" sz="1600" b="1" dirty="0">
                  <a:solidFill>
                    <a:schemeClr val="bg2">
                      <a:lumMod val="75000"/>
                    </a:schemeClr>
                  </a:solidFill>
                  <a:latin typeface="Trebuchet MS" pitchFamily="34" charset="0"/>
                </a:rPr>
                <a:t>with Few</a:t>
              </a:r>
            </a:p>
            <a:p>
              <a:pPr algn="ctr" eaLnBrk="0" hangingPunct="0"/>
              <a:r>
                <a:rPr lang="en-GB" altLang="en-GB" sz="1600" b="1" dirty="0">
                  <a:solidFill>
                    <a:schemeClr val="bg2">
                      <a:lumMod val="75000"/>
                    </a:schemeClr>
                  </a:solidFill>
                  <a:latin typeface="Trebuchet MS" pitchFamily="34" charset="0"/>
                </a:rPr>
                <a:t>Large</a:t>
              </a:r>
            </a:p>
            <a:p>
              <a:pPr algn="ctr" eaLnBrk="0" hangingPunct="0"/>
              <a:r>
                <a:rPr lang="en-GB" altLang="en-GB" sz="1600" b="1" dirty="0">
                  <a:solidFill>
                    <a:schemeClr val="bg2">
                      <a:lumMod val="75000"/>
                    </a:schemeClr>
                  </a:solidFill>
                  <a:latin typeface="Trebuchet MS" pitchFamily="34" charset="0"/>
                </a:rPr>
                <a:t>Terminals</a:t>
              </a:r>
              <a:endParaRPr lang="en-US" sz="16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9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rgbClr val="FFFF00"/>
                </a:solidFill>
              </a:rPr>
              <a:t>READINESS OF THE LOGISTICS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969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00FFFF"/>
                </a:solidFill>
              </a:rPr>
              <a:t>Theoretical and practical studies are always in progress:</a:t>
            </a:r>
          </a:p>
          <a:p>
            <a:pPr lvl="1">
              <a:lnSpc>
                <a:spcPct val="90000"/>
              </a:lnSpc>
            </a:pPr>
            <a:r>
              <a:rPr lang="en-GB" b="1" dirty="0">
                <a:solidFill>
                  <a:srgbClr val="00FFFF"/>
                </a:solidFill>
              </a:rPr>
              <a:t>Urban access by Rail</a:t>
            </a:r>
          </a:p>
          <a:p>
            <a:pPr lvl="1">
              <a:lnSpc>
                <a:spcPct val="90000"/>
              </a:lnSpc>
            </a:pPr>
            <a:r>
              <a:rPr lang="en-GB" b="1" dirty="0">
                <a:solidFill>
                  <a:srgbClr val="00FFFF"/>
                </a:solidFill>
              </a:rPr>
              <a:t>Supplier collection by Rail</a:t>
            </a:r>
          </a:p>
          <a:p>
            <a:pPr lvl="1">
              <a:lnSpc>
                <a:spcPct val="90000"/>
              </a:lnSpc>
            </a:pPr>
            <a:r>
              <a:rPr lang="en-GB" b="1" dirty="0">
                <a:solidFill>
                  <a:srgbClr val="00FFFF"/>
                </a:solidFill>
              </a:rPr>
              <a:t>Lean, Fast-</a:t>
            </a:r>
            <a:r>
              <a:rPr lang="en-GB" b="1" dirty="0" err="1">
                <a:solidFill>
                  <a:srgbClr val="00FFFF"/>
                </a:solidFill>
              </a:rPr>
              <a:t>turnround</a:t>
            </a:r>
            <a:r>
              <a:rPr lang="en-GB" b="1" dirty="0">
                <a:solidFill>
                  <a:srgbClr val="00FFFF"/>
                </a:solidFill>
              </a:rPr>
              <a:t> Terminal</a:t>
            </a:r>
          </a:p>
          <a:p>
            <a:pPr lvl="1">
              <a:lnSpc>
                <a:spcPct val="90000"/>
              </a:lnSpc>
            </a:pPr>
            <a:r>
              <a:rPr lang="en-GB" b="1" dirty="0">
                <a:solidFill>
                  <a:srgbClr val="00FFFF"/>
                </a:solidFill>
              </a:rPr>
              <a:t>Intermodal Monitoring Systems Trial</a:t>
            </a:r>
          </a:p>
          <a:p>
            <a:pPr lvl="1">
              <a:lnSpc>
                <a:spcPct val="90000"/>
              </a:lnSpc>
            </a:pPr>
            <a:r>
              <a:rPr lang="en-GB" b="1" dirty="0">
                <a:solidFill>
                  <a:srgbClr val="00FFFF"/>
                </a:solidFill>
              </a:rPr>
              <a:t>Central/Regional Distribution</a:t>
            </a:r>
          </a:p>
          <a:p>
            <a:pPr lvl="1">
              <a:lnSpc>
                <a:spcPct val="90000"/>
              </a:lnSpc>
            </a:pPr>
            <a:r>
              <a:rPr lang="en-GB" b="1" dirty="0">
                <a:solidFill>
                  <a:srgbClr val="00FFFF"/>
                </a:solidFill>
              </a:rPr>
              <a:t>Intermodal Handling investigations </a:t>
            </a:r>
          </a:p>
          <a:p>
            <a:pPr lvl="1">
              <a:lnSpc>
                <a:spcPct val="90000"/>
              </a:lnSpc>
            </a:pPr>
            <a:r>
              <a:rPr lang="en-GB" b="1" dirty="0">
                <a:solidFill>
                  <a:srgbClr val="00FFFF"/>
                </a:solidFill>
              </a:rPr>
              <a:t>Fuel and Emissions studies</a:t>
            </a:r>
            <a:endParaRPr lang="en-US" b="1" dirty="0">
              <a:solidFill>
                <a:srgbClr val="00FFFF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933450" y="5661025"/>
            <a:ext cx="8210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66"/>
                </a:solidFill>
              </a:rPr>
              <a:t>SUCCESSFUL CUSTOMER ENGINEERING STUDIES</a:t>
            </a:r>
          </a:p>
          <a:p>
            <a:r>
              <a:rPr lang="en-GB" b="1">
                <a:solidFill>
                  <a:srgbClr val="FF0066"/>
                </a:solidFill>
              </a:rPr>
              <a:t>HAVE DEMONSTRATED REAL LOGISTICAL AND COST BENEFITS</a:t>
            </a:r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179388" y="5661025"/>
            <a:ext cx="684212" cy="647700"/>
          </a:xfrm>
          <a:prstGeom prst="star5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Project Status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FFFF"/>
                </a:solidFill>
              </a:rPr>
              <a:t>All major units/systems engineered</a:t>
            </a:r>
          </a:p>
          <a:p>
            <a:r>
              <a:rPr lang="en-GB" b="1" dirty="0" smtClean="0">
                <a:solidFill>
                  <a:srgbClr val="00FFFF"/>
                </a:solidFill>
              </a:rPr>
              <a:t>Performance models demonstrate capability</a:t>
            </a:r>
          </a:p>
          <a:p>
            <a:r>
              <a:rPr lang="en-GB" b="1" dirty="0" smtClean="0">
                <a:solidFill>
                  <a:srgbClr val="00FFFF"/>
                </a:solidFill>
              </a:rPr>
              <a:t>Vehicle dynamics modelling shows stability</a:t>
            </a:r>
          </a:p>
          <a:p>
            <a:r>
              <a:rPr lang="en-GB" b="1" dirty="0" smtClean="0">
                <a:solidFill>
                  <a:srgbClr val="00FFFF"/>
                </a:solidFill>
              </a:rPr>
              <a:t>Gauge conformance 95% of NR routes</a:t>
            </a:r>
          </a:p>
          <a:p>
            <a:r>
              <a:rPr lang="en-GB" b="1" dirty="0" smtClean="0">
                <a:solidFill>
                  <a:srgbClr val="00FFFF"/>
                </a:solidFill>
              </a:rPr>
              <a:t>Proof of (upcoming) market studies proposed</a:t>
            </a:r>
          </a:p>
          <a:p>
            <a:r>
              <a:rPr lang="en-GB" b="1" dirty="0" smtClean="0">
                <a:solidFill>
                  <a:srgbClr val="00FFFF"/>
                </a:solidFill>
              </a:rPr>
              <a:t>Proof of Concept project proposed</a:t>
            </a:r>
          </a:p>
          <a:p>
            <a:r>
              <a:rPr lang="en-GB" b="1" dirty="0" smtClean="0">
                <a:solidFill>
                  <a:srgbClr val="00FFFF"/>
                </a:solidFill>
              </a:rPr>
              <a:t>20 man-years of engineering effort so far</a:t>
            </a:r>
            <a:endParaRPr lang="en-GB" b="1" dirty="0">
              <a:solidFill>
                <a:srgbClr val="00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0919" y="4547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FF00"/>
                </a:solidFill>
              </a:rPr>
              <a:t>PRODUCT TECHNICAL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1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NEXT STEP: MARKET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00FFFF"/>
                </a:solidFill>
              </a:rPr>
              <a:t>Individual </a:t>
            </a:r>
            <a:r>
              <a:rPr lang="en-GB" b="1" dirty="0" err="1" smtClean="0">
                <a:solidFill>
                  <a:srgbClr val="00FFFF"/>
                </a:solidFill>
              </a:rPr>
              <a:t>Sectoral</a:t>
            </a:r>
            <a:r>
              <a:rPr lang="en-GB" b="1" dirty="0" smtClean="0">
                <a:solidFill>
                  <a:srgbClr val="00FFFF"/>
                </a:solidFill>
              </a:rPr>
              <a:t> Studies:</a:t>
            </a:r>
          </a:p>
          <a:p>
            <a:pPr lvl="1"/>
            <a:r>
              <a:rPr lang="en-GB" b="1" dirty="0" smtClean="0">
                <a:solidFill>
                  <a:srgbClr val="00FFFF"/>
                </a:solidFill>
              </a:rPr>
              <a:t>Conurbation Delivery and Collection</a:t>
            </a:r>
          </a:p>
          <a:p>
            <a:pPr lvl="1"/>
            <a:r>
              <a:rPr lang="en-GB" b="1" dirty="0" smtClean="0">
                <a:solidFill>
                  <a:srgbClr val="00FFFF"/>
                </a:solidFill>
              </a:rPr>
              <a:t>Mail and Pallets</a:t>
            </a:r>
          </a:p>
          <a:p>
            <a:pPr lvl="1"/>
            <a:r>
              <a:rPr lang="en-GB" b="1" dirty="0" smtClean="0">
                <a:solidFill>
                  <a:srgbClr val="00FFFF"/>
                </a:solidFill>
              </a:rPr>
              <a:t>Small ports</a:t>
            </a:r>
          </a:p>
          <a:p>
            <a:pPr lvl="1"/>
            <a:r>
              <a:rPr lang="en-GB" b="1" dirty="0" smtClean="0">
                <a:solidFill>
                  <a:srgbClr val="00FFFF"/>
                </a:solidFill>
              </a:rPr>
              <a:t>Automotive</a:t>
            </a:r>
          </a:p>
          <a:p>
            <a:pPr lvl="1"/>
            <a:r>
              <a:rPr lang="en-GB" b="1" dirty="0" smtClean="0">
                <a:solidFill>
                  <a:srgbClr val="00FFFF"/>
                </a:solidFill>
              </a:rPr>
              <a:t>Provincial Centres</a:t>
            </a:r>
          </a:p>
          <a:p>
            <a:pPr lvl="1"/>
            <a:r>
              <a:rPr lang="en-GB" b="1" dirty="0" smtClean="0">
                <a:solidFill>
                  <a:srgbClr val="00FFFF"/>
                </a:solidFill>
              </a:rPr>
              <a:t>Retail inter-centre Movements</a:t>
            </a:r>
            <a:endParaRPr lang="en-GB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331</Words>
  <Application>Microsoft Office PowerPoint</Application>
  <PresentationFormat>On-screen Show (4:3)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Image</vt:lpstr>
      <vt:lpstr>PowerPoint Presentation</vt:lpstr>
      <vt:lpstr>PowerPoint Presentation</vt:lpstr>
      <vt:lpstr>DIRECT-LOAD FMU</vt:lpstr>
      <vt:lpstr>TRUCKTRAIN TECHNICAL PROFILE</vt:lpstr>
      <vt:lpstr>LOGISTICS ENGINEERING</vt:lpstr>
      <vt:lpstr>PowerPoint Presentation</vt:lpstr>
      <vt:lpstr>READINESS OF THE LOGISTICS</vt:lpstr>
      <vt:lpstr>Project Status</vt:lpstr>
      <vt:lpstr>NEXT STEP: MARKET STUDIES</vt:lpstr>
      <vt:lpstr>TRUCKTRAIN UNIQUE SELLING PROPOSITION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Phil</cp:lastModifiedBy>
  <cp:revision>9</cp:revision>
  <dcterms:created xsi:type="dcterms:W3CDTF">2013-02-01T17:38:27Z</dcterms:created>
  <dcterms:modified xsi:type="dcterms:W3CDTF">2013-02-04T11:41:22Z</dcterms:modified>
</cp:coreProperties>
</file>